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 id="2147483864" r:id="rId2"/>
  </p:sldMasterIdLst>
  <p:notesMasterIdLst>
    <p:notesMasterId r:id="rId21"/>
  </p:notesMasterIdLst>
  <p:handoutMasterIdLst>
    <p:handoutMasterId r:id="rId22"/>
  </p:handoutMasterIdLst>
  <p:sldIdLst>
    <p:sldId id="256" r:id="rId3"/>
    <p:sldId id="257" r:id="rId4"/>
    <p:sldId id="258" r:id="rId5"/>
    <p:sldId id="259" r:id="rId6"/>
    <p:sldId id="266" r:id="rId7"/>
    <p:sldId id="265" r:id="rId8"/>
    <p:sldId id="260" r:id="rId9"/>
    <p:sldId id="261" r:id="rId10"/>
    <p:sldId id="262" r:id="rId11"/>
    <p:sldId id="263" r:id="rId12"/>
    <p:sldId id="274" r:id="rId13"/>
    <p:sldId id="268" r:id="rId14"/>
    <p:sldId id="264" r:id="rId15"/>
    <p:sldId id="271" r:id="rId16"/>
    <p:sldId id="269" r:id="rId17"/>
    <p:sldId id="272" r:id="rId18"/>
    <p:sldId id="270" r:id="rId19"/>
    <p:sldId id="273" r:id="rId20"/>
  </p:sldIdLst>
  <p:sldSz cx="12192000" cy="6858000"/>
  <p:notesSz cx="6735763" cy="9866313"/>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Orta Stil 2 - Vurgu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Orta Stil 2 - Vurgu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94660"/>
  </p:normalViewPr>
  <p:slideViewPr>
    <p:cSldViewPr snapToGrid="0">
      <p:cViewPr varScale="1">
        <p:scale>
          <a:sx n="65" d="100"/>
          <a:sy n="65" d="100"/>
        </p:scale>
        <p:origin x="70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DAAA654D-90C6-4A0D-8880-B2AB0A8A18F1}" type="datetimeFigureOut">
              <a:rPr lang="tr-TR" smtClean="0"/>
              <a:t>13.06.2022</a:t>
            </a:fld>
            <a:endParaRPr lang="tr-TR"/>
          </a:p>
        </p:txBody>
      </p:sp>
      <p:sp>
        <p:nvSpPr>
          <p:cNvPr id="4" name="Altbilgi Yer Tutucusu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5C5B1C6B-8B47-4365-8917-0F6B98E868CD}" type="slidenum">
              <a:rPr lang="tr-TR" smtClean="0"/>
              <a:t>‹#›</a:t>
            </a:fld>
            <a:endParaRPr lang="tr-TR"/>
          </a:p>
        </p:txBody>
      </p:sp>
    </p:spTree>
    <p:extLst>
      <p:ext uri="{BB962C8B-B14F-4D97-AF65-F5344CB8AC3E}">
        <p14:creationId xmlns:p14="http://schemas.microsoft.com/office/powerpoint/2010/main" val="5972837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8.jpeg>
</file>

<file path=ppt/media/image19.jpe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3550C5E3-28E4-49A1-9411-36B2057852F0}" type="datetimeFigureOut">
              <a:rPr lang="tr-TR" smtClean="0"/>
              <a:t>13.06.2022</a:t>
            </a:fld>
            <a:endParaRPr lang="tr-TR"/>
          </a:p>
        </p:txBody>
      </p:sp>
      <p:sp>
        <p:nvSpPr>
          <p:cNvPr id="4" name="Slayt Görüntüsü Yer Tutucusu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09E3E89-4BB2-4D58-A1B4-449FB060056E}" type="slidenum">
              <a:rPr lang="tr-TR" smtClean="0"/>
              <a:t>‹#›</a:t>
            </a:fld>
            <a:endParaRPr lang="tr-TR"/>
          </a:p>
        </p:txBody>
      </p:sp>
    </p:spTree>
    <p:extLst>
      <p:ext uri="{BB962C8B-B14F-4D97-AF65-F5344CB8AC3E}">
        <p14:creationId xmlns:p14="http://schemas.microsoft.com/office/powerpoint/2010/main" val="42434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109E3E89-4BB2-4D58-A1B4-449FB060056E}" type="slidenum">
              <a:rPr lang="tr-TR" smtClean="0"/>
              <a:t>15</a:t>
            </a:fld>
            <a:endParaRPr lang="tr-TR"/>
          </a:p>
        </p:txBody>
      </p:sp>
    </p:spTree>
    <p:extLst>
      <p:ext uri="{BB962C8B-B14F-4D97-AF65-F5344CB8AC3E}">
        <p14:creationId xmlns:p14="http://schemas.microsoft.com/office/powerpoint/2010/main" val="3655013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08059156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976034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61946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87174438"/>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044288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2537196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4584155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61989236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1991076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14398459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4549956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29453669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2260919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9199508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50347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66187860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335634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418739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8662455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415834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77802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25241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15189147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5600117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504289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90370308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87607580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2720678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190513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349950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976161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2958512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5338579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3453515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3718444396"/>
      </p:ext>
    </p:extLst>
  </p:cSld>
  <p:clrMap bg1="dk1" tx1="lt1" bg2="dk2" tx2="lt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566813821"/>
      </p:ext>
    </p:extLst>
  </p:cSld>
  <p:clrMap bg1="dk1" tx1="lt1" bg2="dk2" tx2="lt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FwSbx6rtEo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876424" y="394777"/>
            <a:ext cx="8791575" cy="2387600"/>
          </a:xfrm>
        </p:spPr>
        <p:txBody>
          <a:bodyPr>
            <a:normAutofit/>
          </a:bodyPr>
          <a:lstStyle/>
          <a:p>
            <a:pPr algn="ctr"/>
            <a:r>
              <a:rPr lang="tr-TR" sz="3200" dirty="0" smtClean="0">
                <a:latin typeface="Arial" panose="020B0604020202020204" pitchFamily="34" charset="0"/>
                <a:cs typeface="Arial" panose="020B0604020202020204" pitchFamily="34" charset="0"/>
              </a:rPr>
              <a:t>CENG 408 </a:t>
            </a:r>
            <a:r>
              <a:rPr lang="tr-TR" dirty="0" smtClean="0">
                <a:latin typeface="Arial" panose="020B0604020202020204" pitchFamily="34" charset="0"/>
                <a:cs typeface="Arial" panose="020B0604020202020204" pitchFamily="34" charset="0"/>
              </a:rPr>
              <a:t/>
            </a:r>
            <a:br>
              <a:rPr lang="tr-TR" dirty="0" smtClean="0">
                <a:latin typeface="Arial" panose="020B0604020202020204" pitchFamily="34" charset="0"/>
                <a:cs typeface="Arial" panose="020B0604020202020204" pitchFamily="34" charset="0"/>
              </a:rPr>
            </a:br>
            <a:r>
              <a:rPr lang="tr-TR" sz="4400" b="1" dirty="0" err="1" smtClean="0">
                <a:latin typeface="Arial" panose="020B0604020202020204" pitchFamily="34" charset="0"/>
                <a:cs typeface="Arial" panose="020B0604020202020204" pitchFamily="34" charset="0"/>
              </a:rPr>
              <a:t>lıcence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plate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recognıtıon</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system</a:t>
            </a:r>
            <a:r>
              <a:rPr lang="tr-TR" sz="4400" dirty="0" smtClean="0">
                <a:latin typeface="Arial" panose="020B0604020202020204" pitchFamily="34" charset="0"/>
                <a:cs typeface="Arial" panose="020B0604020202020204" pitchFamily="34" charset="0"/>
              </a:rPr>
              <a:t/>
            </a:r>
            <a:br>
              <a:rPr lang="tr-TR" sz="4400" dirty="0" smtClean="0">
                <a:latin typeface="Arial" panose="020B0604020202020204" pitchFamily="34" charset="0"/>
                <a:cs typeface="Arial" panose="020B0604020202020204" pitchFamily="34" charset="0"/>
              </a:rPr>
            </a:br>
            <a:r>
              <a:rPr lang="tr-TR" sz="2400" dirty="0" smtClean="0">
                <a:latin typeface="Arial" panose="020B0604020202020204" pitchFamily="34" charset="0"/>
                <a:cs typeface="Arial" panose="020B0604020202020204" pitchFamily="34" charset="0"/>
              </a:rPr>
              <a:t>Project </a:t>
            </a:r>
            <a:r>
              <a:rPr lang="tr-TR" sz="2400" dirty="0" err="1" smtClean="0">
                <a:latin typeface="Arial" panose="020B0604020202020204" pitchFamily="34" charset="0"/>
                <a:cs typeface="Arial" panose="020B0604020202020204" pitchFamily="34" charset="0"/>
              </a:rPr>
              <a:t>presentatıon</a:t>
            </a:r>
            <a:endParaRPr lang="tr-TR" sz="4000" dirty="0">
              <a:latin typeface="Arial" panose="020B0604020202020204" pitchFamily="34" charset="0"/>
              <a:cs typeface="Arial" panose="020B0604020202020204" pitchFamily="34" charset="0"/>
            </a:endParaRPr>
          </a:p>
        </p:txBody>
      </p:sp>
      <p:sp>
        <p:nvSpPr>
          <p:cNvPr id="3" name="Alt Başlık 2"/>
          <p:cNvSpPr>
            <a:spLocks noGrp="1"/>
          </p:cNvSpPr>
          <p:nvPr>
            <p:ph type="subTitle" idx="1"/>
          </p:nvPr>
        </p:nvSpPr>
        <p:spPr>
          <a:xfrm>
            <a:off x="1876424" y="3126659"/>
            <a:ext cx="8791575" cy="3431458"/>
          </a:xfrm>
        </p:spPr>
        <p:txBody>
          <a:bodyPr>
            <a:normAutofit fontScale="92500" lnSpcReduction="20000"/>
          </a:bodyPr>
          <a:lstStyle/>
          <a:p>
            <a:r>
              <a:rPr lang="tr-TR" b="1" dirty="0" smtClean="0">
                <a:solidFill>
                  <a:schemeClr val="tx1"/>
                </a:solidFill>
              </a:rPr>
              <a:t>TEAM MEMBERS</a:t>
            </a:r>
          </a:p>
          <a:p>
            <a:r>
              <a:rPr lang="tr-TR" dirty="0" smtClean="0"/>
              <a:t>Mehmet Furkan turan</a:t>
            </a:r>
          </a:p>
          <a:p>
            <a:r>
              <a:rPr lang="tr-TR" dirty="0" smtClean="0"/>
              <a:t>Arda kayış</a:t>
            </a:r>
          </a:p>
          <a:p>
            <a:r>
              <a:rPr lang="tr-TR" dirty="0" smtClean="0"/>
              <a:t>Doğukan tutak</a:t>
            </a:r>
          </a:p>
          <a:p>
            <a:r>
              <a:rPr lang="tr-TR" dirty="0" smtClean="0"/>
              <a:t>Burak çetin</a:t>
            </a:r>
          </a:p>
          <a:p>
            <a:r>
              <a:rPr lang="tr-TR" dirty="0" smtClean="0"/>
              <a:t>Muhammed emin atalık</a:t>
            </a:r>
          </a:p>
          <a:p>
            <a:r>
              <a:rPr lang="tr-TR" b="1" dirty="0" err="1" smtClean="0">
                <a:solidFill>
                  <a:schemeClr val="tx1"/>
                </a:solidFill>
              </a:rPr>
              <a:t>Advısor</a:t>
            </a:r>
            <a:endParaRPr lang="tr-TR" b="1" dirty="0" smtClean="0">
              <a:solidFill>
                <a:schemeClr val="tx1"/>
              </a:solidFill>
            </a:endParaRPr>
          </a:p>
          <a:p>
            <a:r>
              <a:rPr lang="tr-TR" dirty="0" smtClean="0"/>
              <a:t>Prof. Dr. Ahmet coşar</a:t>
            </a:r>
            <a:endParaRPr lang="tr-TR" dirty="0"/>
          </a:p>
        </p:txBody>
      </p:sp>
    </p:spTree>
    <p:extLst>
      <p:ext uri="{BB962C8B-B14F-4D97-AF65-F5344CB8AC3E}">
        <p14:creationId xmlns:p14="http://schemas.microsoft.com/office/powerpoint/2010/main" val="23621152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WORKING PRINCIPLE OF LICENCE PLATE RECOGNITION SYSTEM</a:t>
            </a:r>
            <a:endParaRPr lang="tr-TR" dirty="0"/>
          </a:p>
        </p:txBody>
      </p:sp>
      <p:sp>
        <p:nvSpPr>
          <p:cNvPr id="3" name="İçerik Yer Tutucusu 2"/>
          <p:cNvSpPr>
            <a:spLocks noGrp="1"/>
          </p:cNvSpPr>
          <p:nvPr>
            <p:ph idx="1"/>
          </p:nvPr>
        </p:nvSpPr>
        <p:spPr>
          <a:xfrm>
            <a:off x="1141412" y="2352727"/>
            <a:ext cx="9905999" cy="3802267"/>
          </a:xfrm>
        </p:spPr>
        <p:txBody>
          <a:bodyPr>
            <a:normAutofit/>
          </a:bodyPr>
          <a:lstStyle/>
          <a:p>
            <a:r>
              <a:rPr lang="en-US" dirty="0"/>
              <a:t>Detecting vehicles in video</a:t>
            </a:r>
            <a:r>
              <a:rPr lang="en-US" dirty="0" smtClean="0"/>
              <a:t>.</a:t>
            </a:r>
            <a:endParaRPr lang="tr-TR" dirty="0" smtClean="0"/>
          </a:p>
          <a:p>
            <a:r>
              <a:rPr lang="en-US" dirty="0" smtClean="0"/>
              <a:t>Convert </a:t>
            </a:r>
            <a:r>
              <a:rPr lang="en-US" dirty="0"/>
              <a:t>video to grayscale</a:t>
            </a:r>
            <a:r>
              <a:rPr lang="en-US" dirty="0" smtClean="0"/>
              <a:t>.</a:t>
            </a:r>
            <a:endParaRPr lang="tr-TR" dirty="0" smtClean="0"/>
          </a:p>
          <a:p>
            <a:r>
              <a:rPr lang="en-US" dirty="0" smtClean="0"/>
              <a:t>Edge </a:t>
            </a:r>
            <a:r>
              <a:rPr lang="en-US" dirty="0"/>
              <a:t>detection method is applied.</a:t>
            </a:r>
            <a:endParaRPr lang="tr-TR" dirty="0"/>
          </a:p>
          <a:p>
            <a:r>
              <a:rPr lang="tr-TR" dirty="0" err="1" smtClean="0"/>
              <a:t>Compare</a:t>
            </a:r>
            <a:r>
              <a:rPr lang="tr-TR" dirty="0" smtClean="0"/>
              <a:t> </a:t>
            </a:r>
            <a:r>
              <a:rPr lang="en-US" dirty="0" smtClean="0"/>
              <a:t>and verify the side ratio and area of each bounding rectangle</a:t>
            </a:r>
            <a:r>
              <a:rPr lang="tr-TR" dirty="0" smtClean="0"/>
              <a:t>.</a:t>
            </a:r>
          </a:p>
          <a:p>
            <a:r>
              <a:rPr lang="en-US" dirty="0" smtClean="0"/>
              <a:t>Image </a:t>
            </a:r>
            <a:r>
              <a:rPr lang="en-US" dirty="0"/>
              <a:t>segmentation </a:t>
            </a:r>
            <a:endParaRPr lang="tr-TR" dirty="0" smtClean="0"/>
          </a:p>
          <a:p>
            <a:r>
              <a:rPr lang="tr-TR" dirty="0"/>
              <a:t>C</a:t>
            </a:r>
            <a:r>
              <a:rPr lang="en-US" dirty="0" err="1" smtClean="0"/>
              <a:t>haracters</a:t>
            </a:r>
            <a:r>
              <a:rPr lang="en-US" dirty="0" smtClean="0"/>
              <a:t> </a:t>
            </a:r>
            <a:r>
              <a:rPr lang="en-US" dirty="0"/>
              <a:t>on the plate are recognized by using </a:t>
            </a:r>
            <a:r>
              <a:rPr lang="en-US" dirty="0" smtClean="0"/>
              <a:t>OCR</a:t>
            </a:r>
            <a:r>
              <a:rPr lang="tr-TR" dirty="0" smtClean="0"/>
              <a:t>.</a:t>
            </a:r>
          </a:p>
        </p:txBody>
      </p:sp>
    </p:spTree>
    <p:extLst>
      <p:ext uri="{BB962C8B-B14F-4D97-AF65-F5344CB8AC3E}">
        <p14:creationId xmlns:p14="http://schemas.microsoft.com/office/powerpoint/2010/main" val="383946102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sp>
        <p:nvSpPr>
          <p:cNvPr id="3" name="İçerik Yer Tutucusu 2"/>
          <p:cNvSpPr>
            <a:spLocks noGrp="1"/>
          </p:cNvSpPr>
          <p:nvPr>
            <p:ph idx="1"/>
          </p:nvPr>
        </p:nvSpPr>
        <p:spPr/>
        <p:txBody>
          <a:bodyPr/>
          <a:lstStyle/>
          <a:p>
            <a:endParaRPr lang="tr-TR" dirty="0"/>
          </a:p>
        </p:txBody>
      </p:sp>
      <p:pic>
        <p:nvPicPr>
          <p:cNvPr id="4" name="Picture 2" descr="https://cdn.discordapp.com/attachments/934121328888381461/985648902617321533/Screenshot_5.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036" y="2097088"/>
            <a:ext cx="5760375" cy="31500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s://cdn.discordapp.com/attachments/934121328888381461/985649212534431784/Screenshot_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4331" y="2097087"/>
            <a:ext cx="5009523" cy="315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53094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pic>
        <p:nvPicPr>
          <p:cNvPr id="5" name="İçerik Yer Tutucusu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46677" y="2166774"/>
            <a:ext cx="5476729" cy="3103288"/>
          </a:xfrm>
        </p:spPr>
      </p:pic>
      <p:pic>
        <p:nvPicPr>
          <p:cNvPr id="6" name="Picture 6" descr="https://cdn.discordapp.com/attachments/934121328888381461/985648900625010729/Screenshot_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5357" y="2166774"/>
            <a:ext cx="5353093" cy="3103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6682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 DISTRIBUTION</a:t>
            </a:r>
            <a:endParaRPr lang="tr-TR" dirty="0"/>
          </a:p>
        </p:txBody>
      </p:sp>
      <p:graphicFrame>
        <p:nvGraphicFramePr>
          <p:cNvPr id="6" name="İçerik Yer Tutucusu 5"/>
          <p:cNvGraphicFramePr>
            <a:graphicFrameLocks noGrp="1"/>
          </p:cNvGraphicFramePr>
          <p:nvPr>
            <p:ph idx="1"/>
            <p:extLst>
              <p:ext uri="{D42A27DB-BD31-4B8C-83A1-F6EECF244321}">
                <p14:modId xmlns:p14="http://schemas.microsoft.com/office/powerpoint/2010/main" val="2991081671"/>
              </p:ext>
            </p:extLst>
          </p:nvPr>
        </p:nvGraphicFramePr>
        <p:xfrm>
          <a:off x="1141413" y="1969269"/>
          <a:ext cx="9906000" cy="4116899"/>
        </p:xfrm>
        <a:graphic>
          <a:graphicData uri="http://schemas.openxmlformats.org/drawingml/2006/table">
            <a:tbl>
              <a:tblPr firstRow="1" bandRow="1">
                <a:tableStyleId>{93296810-A885-4BE3-A3E7-6D5BEEA58F35}</a:tableStyleId>
              </a:tblPr>
              <a:tblGrid>
                <a:gridCol w="4953000">
                  <a:extLst>
                    <a:ext uri="{9D8B030D-6E8A-4147-A177-3AD203B41FA5}">
                      <a16:colId xmlns:a16="http://schemas.microsoft.com/office/drawing/2014/main" val="186525713"/>
                    </a:ext>
                  </a:extLst>
                </a:gridCol>
                <a:gridCol w="4953000">
                  <a:extLst>
                    <a:ext uri="{9D8B030D-6E8A-4147-A177-3AD203B41FA5}">
                      <a16:colId xmlns:a16="http://schemas.microsoft.com/office/drawing/2014/main" val="3388198057"/>
                    </a:ext>
                  </a:extLst>
                </a:gridCol>
              </a:tblGrid>
              <a:tr h="490332">
                <a:tc>
                  <a:txBody>
                    <a:bodyPr/>
                    <a:lstStyle/>
                    <a:p>
                      <a:pPr algn="ctr"/>
                      <a:r>
                        <a:rPr lang="tr-TR" dirty="0" smtClean="0"/>
                        <a:t>WORKS</a:t>
                      </a:r>
                      <a:endParaRPr lang="tr-TR" dirty="0"/>
                    </a:p>
                  </a:txBody>
                  <a:tcPr/>
                </a:tc>
                <a:tc>
                  <a:txBody>
                    <a:bodyPr/>
                    <a:lstStyle/>
                    <a:p>
                      <a:pPr algn="ctr"/>
                      <a:r>
                        <a:rPr lang="tr-TR" dirty="0" smtClean="0"/>
                        <a:t>DONE BY</a:t>
                      </a:r>
                      <a:endParaRPr lang="tr-TR" dirty="0"/>
                    </a:p>
                  </a:txBody>
                  <a:tcPr/>
                </a:tc>
                <a:extLst>
                  <a:ext uri="{0D108BD9-81ED-4DB2-BD59-A6C34878D82A}">
                    <a16:rowId xmlns:a16="http://schemas.microsoft.com/office/drawing/2014/main" val="329182046"/>
                  </a:ext>
                </a:extLst>
              </a:tr>
              <a:tr h="648852">
                <a:tc>
                  <a:txBody>
                    <a:bodyPr/>
                    <a:lstStyle/>
                    <a:p>
                      <a:r>
                        <a:rPr lang="tr-TR" b="0" dirty="0" err="1" smtClean="0"/>
                        <a:t>Vehicle</a:t>
                      </a:r>
                      <a:r>
                        <a:rPr lang="tr-TR" b="0" baseline="0" dirty="0" smtClean="0"/>
                        <a:t> </a:t>
                      </a:r>
                      <a:r>
                        <a:rPr lang="tr-TR" b="0" baseline="0" dirty="0" err="1" smtClean="0"/>
                        <a:t>Detection</a:t>
                      </a:r>
                      <a:r>
                        <a:rPr lang="tr-TR" b="0" baseline="0" dirty="0" smtClean="0"/>
                        <a:t> Software</a:t>
                      </a:r>
                      <a:endParaRPr lang="tr-TR" b="0" dirty="0"/>
                    </a:p>
                  </a:txBody>
                  <a:tcPr/>
                </a:tc>
                <a:tc>
                  <a:txBody>
                    <a:bodyPr/>
                    <a:lstStyle/>
                    <a:p>
                      <a:r>
                        <a:rPr lang="tr-TR" dirty="0" smtClean="0"/>
                        <a:t>Mehmet Furkan Turan,</a:t>
                      </a:r>
                      <a:r>
                        <a:rPr lang="tr-TR" baseline="0" dirty="0" smtClean="0"/>
                        <a:t> Doğukan Tutak, Arda Kayış</a:t>
                      </a:r>
                      <a:endParaRPr lang="tr-TR" dirty="0"/>
                    </a:p>
                  </a:txBody>
                  <a:tcPr/>
                </a:tc>
                <a:extLst>
                  <a:ext uri="{0D108BD9-81ED-4DB2-BD59-A6C34878D82A}">
                    <a16:rowId xmlns:a16="http://schemas.microsoft.com/office/drawing/2014/main" val="3992802780"/>
                  </a:ext>
                </a:extLst>
              </a:tr>
              <a:tr h="614593">
                <a:tc>
                  <a:txBody>
                    <a:bodyPr/>
                    <a:lstStyle/>
                    <a:p>
                      <a:r>
                        <a:rPr lang="tr-TR" b="0" dirty="0" err="1" smtClean="0"/>
                        <a:t>Licence</a:t>
                      </a:r>
                      <a:r>
                        <a:rPr lang="tr-TR" b="0" dirty="0" smtClean="0"/>
                        <a:t> </a:t>
                      </a:r>
                      <a:r>
                        <a:rPr lang="tr-TR" b="0" dirty="0" err="1" smtClean="0"/>
                        <a:t>Plate</a:t>
                      </a:r>
                      <a:r>
                        <a:rPr lang="tr-TR" b="0" dirty="0" smtClean="0"/>
                        <a:t> </a:t>
                      </a:r>
                      <a:r>
                        <a:rPr lang="tr-TR" b="0" dirty="0" err="1" smtClean="0"/>
                        <a:t>Recognition</a:t>
                      </a:r>
                      <a:r>
                        <a:rPr lang="tr-TR" b="0" baseline="0" dirty="0" smtClean="0"/>
                        <a:t> Software</a:t>
                      </a:r>
                      <a:endParaRPr lang="tr-TR" b="0" dirty="0"/>
                    </a:p>
                  </a:txBody>
                  <a:tcPr/>
                </a:tc>
                <a:tc>
                  <a:txBody>
                    <a:bodyPr/>
                    <a:lstStyle/>
                    <a:p>
                      <a:r>
                        <a:rPr lang="tr-TR" dirty="0" smtClean="0"/>
                        <a:t>Mehmet Furkan Turan, Burak Çetin</a:t>
                      </a:r>
                      <a:endParaRPr lang="tr-TR" dirty="0"/>
                    </a:p>
                  </a:txBody>
                  <a:tcPr/>
                </a:tc>
                <a:extLst>
                  <a:ext uri="{0D108BD9-81ED-4DB2-BD59-A6C34878D82A}">
                    <a16:rowId xmlns:a16="http://schemas.microsoft.com/office/drawing/2014/main" val="3621515928"/>
                  </a:ext>
                </a:extLst>
              </a:tr>
              <a:tr h="594107">
                <a:tc>
                  <a:txBody>
                    <a:bodyPr/>
                    <a:lstStyle/>
                    <a:p>
                      <a:r>
                        <a:rPr lang="tr-TR" b="0" dirty="0" smtClean="0"/>
                        <a:t>ESP32 CAM Connection</a:t>
                      </a:r>
                      <a:r>
                        <a:rPr lang="tr-TR" b="0" baseline="0" dirty="0" smtClean="0"/>
                        <a:t> </a:t>
                      </a:r>
                      <a:r>
                        <a:rPr lang="tr-TR" b="0" baseline="0" dirty="0" err="1" smtClean="0"/>
                        <a:t>and</a:t>
                      </a:r>
                      <a:r>
                        <a:rPr lang="tr-TR" b="0" baseline="0" dirty="0" smtClean="0"/>
                        <a:t> </a:t>
                      </a:r>
                      <a:r>
                        <a:rPr lang="tr-TR" b="0" baseline="0" dirty="0" err="1" smtClean="0"/>
                        <a:t>Circuit</a:t>
                      </a:r>
                      <a:r>
                        <a:rPr lang="tr-TR" b="0" baseline="0" dirty="0" smtClean="0"/>
                        <a:t> Design</a:t>
                      </a:r>
                      <a:endParaRPr lang="tr-TR" b="0" dirty="0"/>
                    </a:p>
                  </a:txBody>
                  <a:tcPr/>
                </a:tc>
                <a:tc>
                  <a:txBody>
                    <a:bodyPr/>
                    <a:lstStyle/>
                    <a:p>
                      <a:r>
                        <a:rPr lang="tr-TR" dirty="0" smtClean="0"/>
                        <a:t>Muhammed Emin Atalık,</a:t>
                      </a:r>
                      <a:r>
                        <a:rPr lang="tr-TR" baseline="0" dirty="0" smtClean="0"/>
                        <a:t> Mehmet Furkan Turan</a:t>
                      </a:r>
                      <a:endParaRPr lang="tr-TR" dirty="0"/>
                    </a:p>
                  </a:txBody>
                  <a:tcPr/>
                </a:tc>
                <a:extLst>
                  <a:ext uri="{0D108BD9-81ED-4DB2-BD59-A6C34878D82A}">
                    <a16:rowId xmlns:a16="http://schemas.microsoft.com/office/drawing/2014/main" val="3051159448"/>
                  </a:ext>
                </a:extLst>
              </a:tr>
              <a:tr h="564561">
                <a:tc>
                  <a:txBody>
                    <a:bodyPr/>
                    <a:lstStyle/>
                    <a:p>
                      <a:r>
                        <a:rPr lang="tr-TR" b="0" dirty="0" err="1" smtClean="0"/>
                        <a:t>Tests</a:t>
                      </a:r>
                      <a:endParaRPr lang="tr-TR" b="0" dirty="0"/>
                    </a:p>
                  </a:txBody>
                  <a:tcPr/>
                </a:tc>
                <a:tc>
                  <a:txBody>
                    <a:bodyPr/>
                    <a:lstStyle/>
                    <a:p>
                      <a:r>
                        <a:rPr lang="tr-TR" dirty="0" smtClean="0"/>
                        <a:t>Burak Çetin, Arda Kayış,</a:t>
                      </a:r>
                      <a:r>
                        <a:rPr lang="tr-TR" baseline="0" dirty="0" smtClean="0"/>
                        <a:t> Doğukan Tutak</a:t>
                      </a:r>
                      <a:endParaRPr lang="tr-TR" dirty="0"/>
                    </a:p>
                  </a:txBody>
                  <a:tcPr/>
                </a:tc>
                <a:extLst>
                  <a:ext uri="{0D108BD9-81ED-4DB2-BD59-A6C34878D82A}">
                    <a16:rowId xmlns:a16="http://schemas.microsoft.com/office/drawing/2014/main" val="2872572928"/>
                  </a:ext>
                </a:extLst>
              </a:tr>
              <a:tr h="599768">
                <a:tc>
                  <a:txBody>
                    <a:bodyPr/>
                    <a:lstStyle/>
                    <a:p>
                      <a:r>
                        <a:rPr lang="tr-TR" b="0" dirty="0" smtClean="0"/>
                        <a:t>Data Collection </a:t>
                      </a:r>
                      <a:r>
                        <a:rPr lang="tr-TR" b="0" dirty="0" err="1" smtClean="0"/>
                        <a:t>and</a:t>
                      </a:r>
                      <a:r>
                        <a:rPr lang="tr-TR" b="0" dirty="0" smtClean="0"/>
                        <a:t> </a:t>
                      </a:r>
                      <a:r>
                        <a:rPr lang="tr-TR" b="0" dirty="0" err="1" smtClean="0"/>
                        <a:t>Preprocessing</a:t>
                      </a:r>
                      <a:endParaRPr lang="tr-TR" b="0" dirty="0"/>
                    </a:p>
                  </a:txBody>
                  <a:tcPr/>
                </a:tc>
                <a:tc>
                  <a:txBody>
                    <a:bodyPr/>
                    <a:lstStyle/>
                    <a:p>
                      <a:r>
                        <a:rPr lang="tr-TR" dirty="0" smtClean="0"/>
                        <a:t>Doğukan Tutak, Muhammed Emin Atalık, Mehmet Furkan Turan</a:t>
                      </a:r>
                      <a:endParaRPr lang="tr-TR" dirty="0"/>
                    </a:p>
                  </a:txBody>
                  <a:tcPr/>
                </a:tc>
                <a:extLst>
                  <a:ext uri="{0D108BD9-81ED-4DB2-BD59-A6C34878D82A}">
                    <a16:rowId xmlns:a16="http://schemas.microsoft.com/office/drawing/2014/main" val="57068329"/>
                  </a:ext>
                </a:extLst>
              </a:tr>
              <a:tr h="564374">
                <a:tc>
                  <a:txBody>
                    <a:bodyPr/>
                    <a:lstStyle/>
                    <a:p>
                      <a:r>
                        <a:rPr lang="tr-TR" b="0" dirty="0" err="1" smtClean="0"/>
                        <a:t>Researching</a:t>
                      </a:r>
                      <a:r>
                        <a:rPr lang="tr-TR" b="0" baseline="0" dirty="0" smtClean="0"/>
                        <a:t> </a:t>
                      </a:r>
                      <a:r>
                        <a:rPr lang="tr-TR" b="0" baseline="0" dirty="0" err="1" smtClean="0"/>
                        <a:t>and</a:t>
                      </a:r>
                      <a:r>
                        <a:rPr lang="tr-TR" b="0" baseline="0" dirty="0" smtClean="0"/>
                        <a:t> </a:t>
                      </a:r>
                      <a:r>
                        <a:rPr lang="tr-TR" b="0" baseline="0" dirty="0" err="1" smtClean="0"/>
                        <a:t>Analyzing</a:t>
                      </a:r>
                      <a:endParaRPr lang="tr-TR" b="0" dirty="0"/>
                    </a:p>
                  </a:txBody>
                  <a:tcPr/>
                </a:tc>
                <a:tc>
                  <a:txBody>
                    <a:bodyPr/>
                    <a:lstStyle/>
                    <a:p>
                      <a:r>
                        <a:rPr lang="tr-TR" dirty="0" smtClean="0"/>
                        <a:t>Arda Kayış,</a:t>
                      </a:r>
                      <a:r>
                        <a:rPr lang="tr-TR" baseline="0" dirty="0" smtClean="0"/>
                        <a:t> Burak Çetin</a:t>
                      </a:r>
                      <a:endParaRPr lang="tr-TR" dirty="0"/>
                    </a:p>
                  </a:txBody>
                  <a:tcPr/>
                </a:tc>
                <a:extLst>
                  <a:ext uri="{0D108BD9-81ED-4DB2-BD59-A6C34878D82A}">
                    <a16:rowId xmlns:a16="http://schemas.microsoft.com/office/drawing/2014/main" val="2381752417"/>
                  </a:ext>
                </a:extLst>
              </a:tr>
            </a:tbl>
          </a:graphicData>
        </a:graphic>
      </p:graphicFrame>
    </p:spTree>
    <p:extLst>
      <p:ext uri="{BB962C8B-B14F-4D97-AF65-F5344CB8AC3E}">
        <p14:creationId xmlns:p14="http://schemas.microsoft.com/office/powerpoint/2010/main" val="1944095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Work</a:t>
            </a:r>
            <a:r>
              <a:rPr lang="tr-TR" dirty="0" smtClean="0"/>
              <a:t> plan</a:t>
            </a:r>
            <a:endParaRPr lang="tr-TR" dirty="0"/>
          </a:p>
        </p:txBody>
      </p:sp>
      <p:sp>
        <p:nvSpPr>
          <p:cNvPr id="3" name="İçerik Yer Tutucusu 2"/>
          <p:cNvSpPr>
            <a:spLocks noGrp="1"/>
          </p:cNvSpPr>
          <p:nvPr>
            <p:ph idx="1"/>
          </p:nvPr>
        </p:nvSpPr>
        <p:spPr/>
        <p:txBody>
          <a:bodyPr/>
          <a:lstStyle/>
          <a:p>
            <a:endParaRPr lang="tr-TR"/>
          </a:p>
        </p:txBody>
      </p:sp>
      <p:pic>
        <p:nvPicPr>
          <p:cNvPr id="6" name="Resim 5"/>
          <p:cNvPicPr>
            <a:picLocks noChangeAspect="1"/>
          </p:cNvPicPr>
          <p:nvPr/>
        </p:nvPicPr>
        <p:blipFill>
          <a:blip r:embed="rId2"/>
          <a:stretch>
            <a:fillRect/>
          </a:stretch>
        </p:blipFill>
        <p:spPr>
          <a:xfrm>
            <a:off x="991417" y="2249487"/>
            <a:ext cx="10205987" cy="3305739"/>
          </a:xfrm>
          <a:prstGeom prst="rect">
            <a:avLst/>
          </a:prstGeom>
        </p:spPr>
      </p:pic>
    </p:spTree>
    <p:extLst>
      <p:ext uri="{BB962C8B-B14F-4D97-AF65-F5344CB8AC3E}">
        <p14:creationId xmlns:p14="http://schemas.microsoft.com/office/powerpoint/2010/main" val="22896431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ESP32 CAM</a:t>
            </a:r>
            <a:endParaRPr lang="tr-TR" dirty="0"/>
          </a:p>
        </p:txBody>
      </p:sp>
      <p:sp>
        <p:nvSpPr>
          <p:cNvPr id="3" name="İçerik Yer Tutucusu 2"/>
          <p:cNvSpPr>
            <a:spLocks noGrp="1"/>
          </p:cNvSpPr>
          <p:nvPr>
            <p:ph idx="1"/>
          </p:nvPr>
        </p:nvSpPr>
        <p:spPr/>
        <p:txBody>
          <a:bodyPr/>
          <a:lstStyle/>
          <a:p>
            <a:endParaRPr lang="tr-TR" dirty="0"/>
          </a:p>
        </p:txBody>
      </p:sp>
      <p:pic>
        <p:nvPicPr>
          <p:cNvPr id="2050" name="Picture 2" descr="https://cdn.discordapp.com/attachments/929447563445276723/985656623131394078/3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985" y="2097088"/>
            <a:ext cx="6618851" cy="372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68031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conclusıon</a:t>
            </a:r>
            <a:endParaRPr lang="tr-TR" dirty="0"/>
          </a:p>
        </p:txBody>
      </p:sp>
      <p:sp>
        <p:nvSpPr>
          <p:cNvPr id="3" name="İçerik Yer Tutucusu 2"/>
          <p:cNvSpPr>
            <a:spLocks noGrp="1"/>
          </p:cNvSpPr>
          <p:nvPr>
            <p:ph idx="1"/>
          </p:nvPr>
        </p:nvSpPr>
        <p:spPr/>
        <p:txBody>
          <a:bodyPr/>
          <a:lstStyle/>
          <a:p>
            <a:r>
              <a:rPr lang="en-US" dirty="0"/>
              <a:t>In the License Plate Recognition System, vehicle recognition and license plate recognition software and OCR processes are performed by taking images of the vehicles through </a:t>
            </a:r>
            <a:r>
              <a:rPr lang="en-US" dirty="0" err="1"/>
              <a:t>videos.This</a:t>
            </a:r>
            <a:r>
              <a:rPr lang="en-US" dirty="0"/>
              <a:t> enables license plate recognition and vehicle detection software to work on captured images. By using deep learning method, vehicles are easily recognized, license plate characters are detected with OCR method and license plate recognition process is realized.</a:t>
            </a:r>
            <a:endParaRPr lang="tr-TR" dirty="0"/>
          </a:p>
        </p:txBody>
      </p:sp>
    </p:spTree>
    <p:extLst>
      <p:ext uri="{BB962C8B-B14F-4D97-AF65-F5344CB8AC3E}">
        <p14:creationId xmlns:p14="http://schemas.microsoft.com/office/powerpoint/2010/main" val="2323561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DEMO</a:t>
            </a:r>
            <a:endParaRPr lang="tr-TR" dirty="0"/>
          </a:p>
        </p:txBody>
      </p:sp>
      <p:sp>
        <p:nvSpPr>
          <p:cNvPr id="4" name="İçerik Yer Tutucusu 3"/>
          <p:cNvSpPr>
            <a:spLocks noGrp="1"/>
          </p:cNvSpPr>
          <p:nvPr>
            <p:ph idx="1"/>
          </p:nvPr>
        </p:nvSpPr>
        <p:spPr/>
        <p:txBody>
          <a:bodyPr/>
          <a:lstStyle/>
          <a:p>
            <a:r>
              <a:rPr lang="en-US" dirty="0">
                <a:hlinkClick r:id="rId2"/>
              </a:rPr>
              <a:t>CENG 408 </a:t>
            </a:r>
            <a:r>
              <a:rPr lang="en-US" dirty="0" err="1">
                <a:hlinkClick r:id="rId2"/>
              </a:rPr>
              <a:t>Licence</a:t>
            </a:r>
            <a:r>
              <a:rPr lang="en-US" dirty="0">
                <a:hlinkClick r:id="rId2"/>
              </a:rPr>
              <a:t> Plate Recognition System Demo Video - YouTube</a:t>
            </a:r>
            <a:endParaRPr lang="tr-TR" dirty="0"/>
          </a:p>
        </p:txBody>
      </p:sp>
    </p:spTree>
    <p:extLst>
      <p:ext uri="{BB962C8B-B14F-4D97-AF65-F5344CB8AC3E}">
        <p14:creationId xmlns:p14="http://schemas.microsoft.com/office/powerpoint/2010/main" val="18782269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 up image of hands applauding">
            <a:extLst>
              <a:ext uri="{FF2B5EF4-FFF2-40B4-BE49-F238E27FC236}">
                <a16:creationId xmlns:a16="http://schemas.microsoft.com/office/drawing/2014/main" id="{016B75F1-289D-4904-9FFE-EAF9D10C5CEE}"/>
              </a:ext>
            </a:extLst>
          </p:cNvPr>
          <p:cNvPicPr>
            <a:picLocks noChangeAspect="1"/>
          </p:cNvPicPr>
          <p:nvPr/>
        </p:nvPicPr>
        <p:blipFill rotWithShape="1">
          <a:blip r:embed="rId2">
            <a:alphaModFix amt="40000"/>
          </a:blip>
          <a:srcRect t="596" b="15134"/>
          <a:stretch/>
        </p:blipFill>
        <p:spPr>
          <a:xfrm>
            <a:off x="20" y="0"/>
            <a:ext cx="12191980" cy="6857990"/>
          </a:xfrm>
          <a:prstGeom prst="rect">
            <a:avLst/>
          </a:prstGeom>
        </p:spPr>
      </p:pic>
      <p:sp>
        <p:nvSpPr>
          <p:cNvPr id="2" name="Unvan 1"/>
          <p:cNvSpPr>
            <a:spLocks noGrp="1"/>
          </p:cNvSpPr>
          <p:nvPr>
            <p:ph type="title"/>
          </p:nvPr>
        </p:nvSpPr>
        <p:spPr/>
        <p:txBody>
          <a:bodyPr/>
          <a:lstStyle/>
          <a:p>
            <a:endParaRPr lang="tr-TR"/>
          </a:p>
        </p:txBody>
      </p:sp>
      <p:sp>
        <p:nvSpPr>
          <p:cNvPr id="3" name="İçerik Yer Tutucusu 2"/>
          <p:cNvSpPr>
            <a:spLocks noGrp="1"/>
          </p:cNvSpPr>
          <p:nvPr>
            <p:ph idx="1"/>
          </p:nvPr>
        </p:nvSpPr>
        <p:spPr>
          <a:xfrm>
            <a:off x="1141413" y="2878751"/>
            <a:ext cx="9905999" cy="3541714"/>
          </a:xfrm>
        </p:spPr>
        <p:txBody>
          <a:bodyPr>
            <a:normAutofit/>
          </a:bodyPr>
          <a:lstStyle/>
          <a:p>
            <a:pPr marL="0" indent="0" algn="ctr">
              <a:buNone/>
            </a:pPr>
            <a:r>
              <a:rPr lang="tr-TR" sz="6000" dirty="0" smtClean="0"/>
              <a:t>THANK YOU FOR LISTENING </a:t>
            </a:r>
            <a:endParaRPr lang="tr-TR" sz="6000" dirty="0"/>
          </a:p>
        </p:txBody>
      </p:sp>
    </p:spTree>
    <p:extLst>
      <p:ext uri="{BB962C8B-B14F-4D97-AF65-F5344CB8AC3E}">
        <p14:creationId xmlns:p14="http://schemas.microsoft.com/office/powerpoint/2010/main" val="166810035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3" y="215396"/>
            <a:ext cx="9905998" cy="1478570"/>
          </a:xfrm>
        </p:spPr>
        <p:txBody>
          <a:bodyPr/>
          <a:lstStyle/>
          <a:p>
            <a:r>
              <a:rPr lang="tr-TR" dirty="0" smtClean="0"/>
              <a:t>CONTENTS</a:t>
            </a:r>
            <a:endParaRPr lang="tr-TR" dirty="0"/>
          </a:p>
        </p:txBody>
      </p:sp>
      <p:sp>
        <p:nvSpPr>
          <p:cNvPr id="3" name="İçerik Yer Tutucusu 2"/>
          <p:cNvSpPr>
            <a:spLocks noGrp="1"/>
          </p:cNvSpPr>
          <p:nvPr>
            <p:ph idx="1"/>
          </p:nvPr>
        </p:nvSpPr>
        <p:spPr>
          <a:xfrm>
            <a:off x="1141413" y="1337186"/>
            <a:ext cx="9998535" cy="5909188"/>
          </a:xfrm>
        </p:spPr>
        <p:txBody>
          <a:bodyPr>
            <a:noAutofit/>
          </a:bodyPr>
          <a:lstStyle/>
          <a:p>
            <a:pPr marL="457200" indent="-457200">
              <a:lnSpc>
                <a:spcPct val="150000"/>
              </a:lnSpc>
              <a:buFont typeface="+mj-lt"/>
              <a:buAutoNum type="arabicPeriod"/>
            </a:pPr>
            <a:r>
              <a:rPr lang="tr-TR" sz="1800" dirty="0" smtClean="0"/>
              <a:t>Problem</a:t>
            </a:r>
            <a:endParaRPr lang="tr-TR" sz="1800" dirty="0"/>
          </a:p>
          <a:p>
            <a:pPr marL="457200" indent="-457200">
              <a:lnSpc>
                <a:spcPct val="150000"/>
              </a:lnSpc>
              <a:buFont typeface="+mj-lt"/>
              <a:buAutoNum type="arabicPeriod"/>
            </a:pPr>
            <a:r>
              <a:rPr lang="tr-TR" sz="1800" dirty="0" smtClean="0"/>
              <a:t>Analysis - </a:t>
            </a:r>
            <a:r>
              <a:rPr lang="tr-TR" sz="1800" dirty="0" err="1"/>
              <a:t>Methods</a:t>
            </a:r>
            <a:r>
              <a:rPr lang="tr-TR" sz="1800" dirty="0"/>
              <a:t> of </a:t>
            </a:r>
            <a:r>
              <a:rPr lang="tr-TR" sz="1800" dirty="0" err="1" smtClean="0"/>
              <a:t>Licence</a:t>
            </a:r>
            <a:r>
              <a:rPr lang="tr-TR" sz="1800" dirty="0" smtClean="0"/>
              <a:t> </a:t>
            </a:r>
            <a:r>
              <a:rPr lang="tr-TR" sz="1800" dirty="0" err="1"/>
              <a:t>Plate</a:t>
            </a:r>
            <a:r>
              <a:rPr lang="tr-TR" sz="1800" dirty="0"/>
              <a:t> </a:t>
            </a:r>
            <a:r>
              <a:rPr lang="tr-TR" sz="1800" dirty="0" err="1" smtClean="0"/>
              <a:t>Recognition</a:t>
            </a:r>
            <a:r>
              <a:rPr lang="tr-TR" sz="1800" dirty="0" smtClean="0"/>
              <a:t> </a:t>
            </a:r>
            <a:r>
              <a:rPr lang="tr-TR" sz="1800" dirty="0" err="1"/>
              <a:t>System</a:t>
            </a:r>
            <a:r>
              <a:rPr lang="tr-TR" sz="1800" dirty="0"/>
              <a:t> </a:t>
            </a:r>
            <a:endParaRPr lang="tr-TR" sz="1800" dirty="0" smtClean="0"/>
          </a:p>
          <a:p>
            <a:pPr marL="457200" indent="-457200">
              <a:lnSpc>
                <a:spcPct val="150000"/>
              </a:lnSpc>
              <a:buFont typeface="+mj-lt"/>
              <a:buAutoNum type="arabicPeriod"/>
            </a:pPr>
            <a:r>
              <a:rPr lang="tr-TR" sz="1800" dirty="0" err="1" smtClean="0"/>
              <a:t>Similar</a:t>
            </a:r>
            <a:r>
              <a:rPr lang="tr-TR" sz="1800" dirty="0" smtClean="0"/>
              <a:t> </a:t>
            </a:r>
            <a:r>
              <a:rPr lang="tr-TR" sz="1800" dirty="0" err="1" smtClean="0"/>
              <a:t>Projects</a:t>
            </a:r>
            <a:endParaRPr lang="tr-TR" sz="1800" dirty="0"/>
          </a:p>
          <a:p>
            <a:pPr marL="457200" indent="-457200">
              <a:lnSpc>
                <a:spcPct val="150000"/>
              </a:lnSpc>
              <a:buFont typeface="+mj-lt"/>
              <a:buAutoNum type="arabicPeriod"/>
            </a:pPr>
            <a:r>
              <a:rPr lang="tr-TR" sz="1800" dirty="0" smtClean="0"/>
              <a:t>Solution</a:t>
            </a:r>
          </a:p>
          <a:p>
            <a:pPr marL="457200" indent="-457200">
              <a:lnSpc>
                <a:spcPct val="150000"/>
              </a:lnSpc>
              <a:buFont typeface="+mj-lt"/>
              <a:buAutoNum type="arabicPeriod"/>
            </a:pPr>
            <a:r>
              <a:rPr lang="tr-TR" sz="1800" dirty="0" err="1"/>
              <a:t>Technology</a:t>
            </a:r>
            <a:r>
              <a:rPr lang="tr-TR" sz="1800" dirty="0"/>
              <a:t> </a:t>
            </a:r>
            <a:r>
              <a:rPr lang="tr-TR" sz="1800" dirty="0" err="1"/>
              <a:t>Used</a:t>
            </a:r>
            <a:r>
              <a:rPr lang="tr-TR" sz="1800" dirty="0"/>
              <a:t> </a:t>
            </a:r>
            <a:endParaRPr lang="tr-TR" sz="1800" dirty="0" smtClean="0"/>
          </a:p>
          <a:p>
            <a:pPr marL="457200" indent="-457200">
              <a:lnSpc>
                <a:spcPct val="150000"/>
              </a:lnSpc>
              <a:buFont typeface="+mj-lt"/>
              <a:buAutoNum type="arabicPeriod"/>
            </a:pPr>
            <a:r>
              <a:rPr lang="tr-TR" sz="1800" dirty="0" err="1" smtClean="0"/>
              <a:t>Working</a:t>
            </a:r>
            <a:r>
              <a:rPr lang="tr-TR" sz="1800" dirty="0" smtClean="0"/>
              <a:t> </a:t>
            </a:r>
            <a:r>
              <a:rPr lang="tr-TR" sz="1800" dirty="0" err="1" smtClean="0"/>
              <a:t>Principle</a:t>
            </a:r>
            <a:r>
              <a:rPr lang="tr-TR" sz="1800" dirty="0" smtClean="0"/>
              <a:t> of </a:t>
            </a:r>
            <a:r>
              <a:rPr lang="tr-TR" sz="1800" dirty="0" err="1" smtClean="0"/>
              <a:t>the</a:t>
            </a:r>
            <a:r>
              <a:rPr lang="tr-TR" sz="1800" dirty="0" smtClean="0"/>
              <a:t> </a:t>
            </a:r>
            <a:r>
              <a:rPr lang="tr-TR" sz="1800" dirty="0" err="1" smtClean="0"/>
              <a:t>System</a:t>
            </a:r>
            <a:endParaRPr lang="tr-TR" sz="1800" dirty="0" smtClean="0"/>
          </a:p>
          <a:p>
            <a:pPr marL="457200" indent="-457200">
              <a:lnSpc>
                <a:spcPct val="150000"/>
              </a:lnSpc>
              <a:buFont typeface="+mj-lt"/>
              <a:buAutoNum type="arabicPeriod"/>
            </a:pPr>
            <a:r>
              <a:rPr lang="tr-TR" sz="1800" dirty="0" err="1" smtClean="0"/>
              <a:t>Work</a:t>
            </a:r>
            <a:r>
              <a:rPr lang="tr-TR" sz="1800" dirty="0" smtClean="0"/>
              <a:t> Distribution</a:t>
            </a:r>
            <a:endParaRPr lang="tr-TR" sz="1800" dirty="0" smtClean="0"/>
          </a:p>
          <a:p>
            <a:pPr marL="457200" indent="-457200">
              <a:lnSpc>
                <a:spcPct val="150000"/>
              </a:lnSpc>
              <a:buFont typeface="+mj-lt"/>
              <a:buAutoNum type="arabicPeriod"/>
            </a:pPr>
            <a:r>
              <a:rPr lang="tr-TR" sz="1800" dirty="0" err="1" smtClean="0"/>
              <a:t>Work</a:t>
            </a:r>
            <a:r>
              <a:rPr lang="tr-TR" sz="1800" dirty="0" smtClean="0"/>
              <a:t> Plan</a:t>
            </a:r>
            <a:endParaRPr lang="tr-TR" sz="1800" dirty="0"/>
          </a:p>
          <a:p>
            <a:pPr marL="457200" indent="-457200">
              <a:lnSpc>
                <a:spcPct val="150000"/>
              </a:lnSpc>
              <a:buFont typeface="+mj-lt"/>
              <a:buAutoNum type="arabicPeriod"/>
            </a:pPr>
            <a:r>
              <a:rPr lang="tr-TR" sz="1800" dirty="0" err="1"/>
              <a:t>Results</a:t>
            </a:r>
            <a:r>
              <a:rPr lang="tr-TR" sz="1800" dirty="0"/>
              <a:t> </a:t>
            </a:r>
            <a:r>
              <a:rPr lang="tr-TR" sz="1800" dirty="0" err="1"/>
              <a:t>and</a:t>
            </a:r>
            <a:r>
              <a:rPr lang="tr-TR" sz="1800" dirty="0"/>
              <a:t> </a:t>
            </a:r>
            <a:r>
              <a:rPr lang="tr-TR" sz="1800" dirty="0" err="1" smtClean="0"/>
              <a:t>Conclusion</a:t>
            </a:r>
            <a:endParaRPr lang="tr-TR" sz="1800" dirty="0" smtClean="0"/>
          </a:p>
          <a:p>
            <a:pPr marL="457200" indent="-457200">
              <a:lnSpc>
                <a:spcPct val="150000"/>
              </a:lnSpc>
              <a:buFont typeface="+mj-lt"/>
              <a:buAutoNum type="arabicPeriod"/>
            </a:pPr>
            <a:r>
              <a:rPr lang="tr-TR" sz="1800" dirty="0" smtClean="0"/>
              <a:t>Demo</a:t>
            </a:r>
            <a:endParaRPr lang="tr-TR" sz="1800" dirty="0"/>
          </a:p>
          <a:p>
            <a:endParaRPr lang="tr-TR" sz="1200" dirty="0"/>
          </a:p>
        </p:txBody>
      </p:sp>
    </p:spTree>
    <p:extLst>
      <p:ext uri="{BB962C8B-B14F-4D97-AF65-F5344CB8AC3E}">
        <p14:creationId xmlns:p14="http://schemas.microsoft.com/office/powerpoint/2010/main" val="18545250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PrOBLEM</a:t>
            </a:r>
            <a:endParaRPr lang="tr-TR" dirty="0"/>
          </a:p>
        </p:txBody>
      </p:sp>
      <p:sp>
        <p:nvSpPr>
          <p:cNvPr id="3" name="İçerik Yer Tutucusu 2"/>
          <p:cNvSpPr>
            <a:spLocks noGrp="1"/>
          </p:cNvSpPr>
          <p:nvPr>
            <p:ph idx="1"/>
          </p:nvPr>
        </p:nvSpPr>
        <p:spPr>
          <a:xfrm>
            <a:off x="1141413" y="2229644"/>
            <a:ext cx="9905999" cy="3541714"/>
          </a:xfrm>
        </p:spPr>
        <p:txBody>
          <a:bodyPr/>
          <a:lstStyle/>
          <a:p>
            <a:r>
              <a:rPr lang="tr-TR" dirty="0" smtClean="0"/>
              <a:t>P</a:t>
            </a:r>
            <a:r>
              <a:rPr lang="en-US" dirty="0" err="1" smtClean="0"/>
              <a:t>olice</a:t>
            </a:r>
            <a:r>
              <a:rPr lang="en-US" dirty="0" smtClean="0"/>
              <a:t> forces</a:t>
            </a:r>
            <a:endParaRPr lang="tr-TR" dirty="0" smtClean="0"/>
          </a:p>
          <a:p>
            <a:r>
              <a:rPr lang="tr-TR" dirty="0"/>
              <a:t>M</a:t>
            </a:r>
            <a:r>
              <a:rPr lang="en-US" dirty="0" err="1" smtClean="0"/>
              <a:t>ilitary</a:t>
            </a:r>
            <a:r>
              <a:rPr lang="en-US" dirty="0" smtClean="0"/>
              <a:t> areas </a:t>
            </a:r>
            <a:endParaRPr lang="tr-TR" dirty="0" smtClean="0"/>
          </a:p>
          <a:p>
            <a:r>
              <a:rPr lang="tr-TR" dirty="0"/>
              <a:t>T</a:t>
            </a:r>
            <a:r>
              <a:rPr lang="en-US" dirty="0" err="1" smtClean="0"/>
              <a:t>raffic</a:t>
            </a:r>
            <a:r>
              <a:rPr lang="en-US" dirty="0" smtClean="0"/>
              <a:t> control</a:t>
            </a:r>
            <a:endParaRPr lang="tr-TR" dirty="0" smtClean="0"/>
          </a:p>
          <a:p>
            <a:r>
              <a:rPr lang="tr-TR" dirty="0"/>
              <a:t>K</a:t>
            </a:r>
            <a:r>
              <a:rPr lang="en-US" dirty="0" err="1" smtClean="0"/>
              <a:t>eeping</a:t>
            </a:r>
            <a:r>
              <a:rPr lang="en-US" dirty="0" smtClean="0"/>
              <a:t> </a:t>
            </a:r>
            <a:r>
              <a:rPr lang="en-US" dirty="0"/>
              <a:t>city entrances and exits under </a:t>
            </a:r>
            <a:r>
              <a:rPr lang="en-US" dirty="0" smtClean="0"/>
              <a:t>control</a:t>
            </a:r>
            <a:endParaRPr lang="tr-TR" dirty="0" smtClean="0"/>
          </a:p>
          <a:p>
            <a:r>
              <a:rPr lang="tr-TR" dirty="0"/>
              <a:t>C</a:t>
            </a:r>
            <a:r>
              <a:rPr lang="en-US" dirty="0" err="1" smtClean="0"/>
              <a:t>ity</a:t>
            </a:r>
            <a:r>
              <a:rPr lang="en-US" dirty="0" smtClean="0"/>
              <a:t> security </a:t>
            </a:r>
            <a:endParaRPr lang="tr-TR" dirty="0" smtClean="0"/>
          </a:p>
          <a:p>
            <a:r>
              <a:rPr lang="tr-TR" dirty="0"/>
              <a:t>E</a:t>
            </a:r>
            <a:r>
              <a:rPr lang="en-US" dirty="0" err="1" smtClean="0"/>
              <a:t>stablishment</a:t>
            </a:r>
            <a:r>
              <a:rPr lang="en-US" dirty="0" smtClean="0"/>
              <a:t> </a:t>
            </a:r>
            <a:r>
              <a:rPr lang="en-US" dirty="0"/>
              <a:t>of smart traffic systems</a:t>
            </a:r>
            <a:endParaRPr lang="tr-TR" dirty="0"/>
          </a:p>
        </p:txBody>
      </p:sp>
      <p:pic>
        <p:nvPicPr>
          <p:cNvPr id="5122" name="Picture 2" descr="Mobile ANPR / ALPR - Mosy - Intelligent Public Safe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618518"/>
            <a:ext cx="4460307" cy="2869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543138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4151314"/>
          </a:xfrm>
        </p:spPr>
        <p:txBody>
          <a:bodyPr>
            <a:noAutofit/>
          </a:bodyPr>
          <a:lstStyle/>
          <a:p>
            <a:r>
              <a:rPr lang="tr-TR" sz="2600" b="1" dirty="0" err="1"/>
              <a:t>Licence</a:t>
            </a:r>
            <a:r>
              <a:rPr lang="tr-TR" sz="2600" b="1" dirty="0"/>
              <a:t> </a:t>
            </a:r>
            <a:r>
              <a:rPr lang="tr-TR" sz="2600" b="1" dirty="0" err="1"/>
              <a:t>Plate</a:t>
            </a:r>
            <a:r>
              <a:rPr lang="tr-TR" sz="2600" b="1" dirty="0"/>
              <a:t> </a:t>
            </a:r>
            <a:r>
              <a:rPr lang="tr-TR" sz="2600" b="1" dirty="0" err="1"/>
              <a:t>Detection</a:t>
            </a:r>
            <a:r>
              <a:rPr lang="tr-TR" sz="2600" b="1" dirty="0"/>
              <a:t> </a:t>
            </a:r>
            <a:endParaRPr lang="tr-TR" sz="2600" b="1" dirty="0" smtClean="0"/>
          </a:p>
          <a:p>
            <a:pPr marL="0" indent="0">
              <a:buNone/>
            </a:pPr>
            <a:endParaRPr lang="tr-TR" sz="2000" dirty="0" smtClean="0"/>
          </a:p>
          <a:p>
            <a:pPr lvl="1"/>
            <a:r>
              <a:rPr lang="tr-TR" sz="2400" dirty="0" err="1"/>
              <a:t>Edge</a:t>
            </a:r>
            <a:r>
              <a:rPr lang="tr-TR" sz="2400" dirty="0"/>
              <a:t>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Colour</a:t>
            </a:r>
            <a:r>
              <a:rPr lang="tr-TR" sz="2400" dirty="0"/>
              <a:t> -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Texture</a:t>
            </a:r>
            <a:r>
              <a:rPr lang="tr-TR" sz="2400" dirty="0"/>
              <a:t> </a:t>
            </a:r>
            <a:r>
              <a:rPr lang="tr-TR" sz="2400" dirty="0" err="1"/>
              <a:t>Based</a:t>
            </a:r>
            <a:r>
              <a:rPr lang="tr-TR" sz="2400" dirty="0"/>
              <a:t> </a:t>
            </a:r>
            <a:r>
              <a:rPr lang="tr-TR" sz="2400" dirty="0" err="1"/>
              <a:t>Techniques</a:t>
            </a:r>
            <a:r>
              <a:rPr lang="tr-TR" sz="2400" dirty="0"/>
              <a:t> </a:t>
            </a:r>
            <a:endParaRPr lang="tr-TR" sz="2400" dirty="0" smtClean="0"/>
          </a:p>
          <a:p>
            <a:pPr lvl="1"/>
            <a:r>
              <a:rPr lang="tr-TR" sz="2400" dirty="0" err="1"/>
              <a:t>Character-Based</a:t>
            </a:r>
            <a:r>
              <a:rPr lang="tr-TR" sz="2400" dirty="0"/>
              <a:t> </a:t>
            </a:r>
            <a:r>
              <a:rPr lang="tr-TR" sz="2400" dirty="0" err="1"/>
              <a:t>Methods</a:t>
            </a:r>
            <a:r>
              <a:rPr lang="tr-TR" sz="2400" dirty="0"/>
              <a:t> </a:t>
            </a:r>
            <a:endParaRPr lang="tr-TR" sz="2400" dirty="0" smtClean="0"/>
          </a:p>
        </p:txBody>
      </p:sp>
      <p:pic>
        <p:nvPicPr>
          <p:cNvPr id="4" name="Resim 3"/>
          <p:cNvPicPr>
            <a:picLocks noChangeAspect="1"/>
          </p:cNvPicPr>
          <p:nvPr/>
        </p:nvPicPr>
        <p:blipFill rotWithShape="1">
          <a:blip r:embed="rId2">
            <a:extLst>
              <a:ext uri="{28A0092B-C50C-407E-A947-70E740481C1C}">
                <a14:useLocalDpi xmlns:a14="http://schemas.microsoft.com/office/drawing/2010/main" val="0"/>
              </a:ext>
            </a:extLst>
          </a:blip>
          <a:srcRect l="2079" t="9638" r="2919" b="8661"/>
          <a:stretch/>
        </p:blipFill>
        <p:spPr>
          <a:xfrm>
            <a:off x="5565056" y="3532188"/>
            <a:ext cx="6282814" cy="1629548"/>
          </a:xfrm>
          <a:prstGeom prst="rect">
            <a:avLst/>
          </a:prstGeom>
        </p:spPr>
      </p:pic>
    </p:spTree>
    <p:extLst>
      <p:ext uri="{BB962C8B-B14F-4D97-AF65-F5344CB8AC3E}">
        <p14:creationId xmlns:p14="http://schemas.microsoft.com/office/powerpoint/2010/main" val="46477953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3925171"/>
          </a:xfrm>
        </p:spPr>
        <p:txBody>
          <a:bodyPr>
            <a:normAutofit/>
          </a:bodyPr>
          <a:lstStyle/>
          <a:p>
            <a:r>
              <a:rPr lang="tr-TR" sz="2600" b="1" dirty="0" err="1"/>
              <a:t>Licence</a:t>
            </a:r>
            <a:r>
              <a:rPr lang="tr-TR" sz="2600" b="1" dirty="0"/>
              <a:t> </a:t>
            </a:r>
            <a:r>
              <a:rPr lang="tr-TR" sz="2600" b="1" dirty="0" err="1"/>
              <a:t>Plate</a:t>
            </a:r>
            <a:r>
              <a:rPr lang="tr-TR" sz="2600" b="1" dirty="0"/>
              <a:t> </a:t>
            </a:r>
            <a:r>
              <a:rPr lang="tr-TR" sz="2600" b="1" dirty="0" err="1" smtClean="0"/>
              <a:t>Recognition</a:t>
            </a:r>
            <a:endParaRPr lang="tr-TR" sz="2600" b="1" dirty="0" smtClean="0"/>
          </a:p>
          <a:p>
            <a:pPr lvl="1"/>
            <a:endParaRPr lang="tr-TR" sz="2400" dirty="0" smtClean="0"/>
          </a:p>
          <a:p>
            <a:pPr lvl="1"/>
            <a:r>
              <a:rPr lang="tr-TR" sz="2400" dirty="0" err="1" smtClean="0"/>
              <a:t>Pre-processing</a:t>
            </a:r>
            <a:r>
              <a:rPr lang="tr-TR" sz="2400" dirty="0" smtClean="0"/>
              <a:t> </a:t>
            </a:r>
            <a:r>
              <a:rPr lang="tr-TR" sz="2400" dirty="0" err="1"/>
              <a:t>Techniques</a:t>
            </a:r>
            <a:r>
              <a:rPr lang="tr-TR" sz="2400" dirty="0"/>
              <a:t> </a:t>
            </a:r>
            <a:endParaRPr lang="tr-TR" sz="2400" dirty="0" smtClean="0"/>
          </a:p>
          <a:p>
            <a:pPr lvl="1"/>
            <a:r>
              <a:rPr lang="tr-TR" sz="2400" dirty="0" err="1"/>
              <a:t>Character</a:t>
            </a:r>
            <a:r>
              <a:rPr lang="tr-TR" sz="2400" dirty="0"/>
              <a:t> </a:t>
            </a:r>
            <a:r>
              <a:rPr lang="tr-TR" sz="2400" dirty="0" err="1"/>
              <a:t>Segmentation</a:t>
            </a:r>
            <a:r>
              <a:rPr lang="tr-TR" sz="2400" dirty="0"/>
              <a:t> </a:t>
            </a:r>
            <a:endParaRPr lang="tr-TR" sz="2400" dirty="0" smtClean="0"/>
          </a:p>
          <a:p>
            <a:pPr lvl="1"/>
            <a:r>
              <a:rPr lang="tr-TR" sz="2400" dirty="0" err="1"/>
              <a:t>Character</a:t>
            </a:r>
            <a:r>
              <a:rPr lang="tr-TR" sz="2400" dirty="0"/>
              <a:t> </a:t>
            </a:r>
            <a:r>
              <a:rPr lang="tr-TR" sz="2400" dirty="0" err="1"/>
              <a:t>Recognition</a:t>
            </a:r>
            <a:r>
              <a:rPr lang="tr-TR" sz="2400" dirty="0"/>
              <a:t> </a:t>
            </a:r>
            <a:endParaRPr lang="tr-TR" sz="2400" dirty="0" smtClean="0"/>
          </a:p>
          <a:p>
            <a:pPr lvl="1"/>
            <a:endParaRPr lang="tr-TR" dirty="0" smtClean="0"/>
          </a:p>
        </p:txBody>
      </p:sp>
      <p:pic>
        <p:nvPicPr>
          <p:cNvPr id="1026" name="Picture 2" descr="https://cdn.discordapp.com/attachments/934121328888381461/985648901170274334/Screenshot_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35037" y="2249486"/>
            <a:ext cx="6204272" cy="3394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8624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SIMILAR PROJECTS</a:t>
            </a:r>
            <a:endParaRPr lang="tr-TR" dirty="0"/>
          </a:p>
        </p:txBody>
      </p:sp>
      <p:sp>
        <p:nvSpPr>
          <p:cNvPr id="3" name="İçerik Yer Tutucusu 2"/>
          <p:cNvSpPr>
            <a:spLocks noGrp="1"/>
          </p:cNvSpPr>
          <p:nvPr>
            <p:ph idx="1"/>
          </p:nvPr>
        </p:nvSpPr>
        <p:spPr/>
        <p:txBody>
          <a:bodyPr/>
          <a:lstStyle/>
          <a:p>
            <a:r>
              <a:rPr lang="tr-TR" dirty="0" err="1" smtClean="0"/>
              <a:t>ArmaKontrol</a:t>
            </a:r>
            <a:endParaRPr lang="tr-TR" dirty="0" smtClean="0"/>
          </a:p>
          <a:p>
            <a:endParaRPr lang="tr-TR" dirty="0"/>
          </a:p>
          <a:p>
            <a:r>
              <a:rPr lang="fr-FR" dirty="0"/>
              <a:t> AXIS COMMUNICATIONS </a:t>
            </a:r>
            <a:endParaRPr lang="tr-TR" dirty="0" smtClean="0"/>
          </a:p>
          <a:p>
            <a:endParaRPr lang="tr-TR" dirty="0"/>
          </a:p>
          <a:p>
            <a:r>
              <a:rPr lang="tr-TR" dirty="0" smtClean="0"/>
              <a:t>NEUTRON </a:t>
            </a:r>
            <a:r>
              <a:rPr lang="tr-TR" dirty="0"/>
              <a:t>	</a:t>
            </a:r>
          </a:p>
          <a:p>
            <a:endParaRPr lang="tr-TR" dirty="0"/>
          </a:p>
        </p:txBody>
      </p:sp>
      <p:pic>
        <p:nvPicPr>
          <p:cNvPr id="2050" name="Picture 2" descr="Arma Kontr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4282" y="2097088"/>
            <a:ext cx="3260610" cy="961022"/>
          </a:xfrm>
          <a:prstGeom prst="rect">
            <a:avLst/>
          </a:prstGeom>
          <a:noFill/>
          <a:extLst>
            <a:ext uri="{909E8E84-426E-40DD-AFC4-6F175D3DCCD1}">
              <a14:hiddenFill xmlns:a14="http://schemas.microsoft.com/office/drawing/2010/main">
                <a:solidFill>
                  <a:srgbClr val="FFFFFF"/>
                </a:solidFill>
              </a14:hiddenFill>
            </a:ext>
          </a:extLst>
        </p:spPr>
      </p:pic>
      <p:pic>
        <p:nvPicPr>
          <p:cNvPr id="4" name="Resim 3"/>
          <p:cNvPicPr>
            <a:picLocks noChangeAspect="1"/>
          </p:cNvPicPr>
          <p:nvPr/>
        </p:nvPicPr>
        <p:blipFill>
          <a:blip r:embed="rId3"/>
          <a:stretch>
            <a:fillRect/>
          </a:stretch>
        </p:blipFill>
        <p:spPr>
          <a:xfrm>
            <a:off x="6366288" y="3416996"/>
            <a:ext cx="2260373" cy="920893"/>
          </a:xfrm>
          <a:prstGeom prst="rect">
            <a:avLst/>
          </a:prstGeom>
        </p:spPr>
      </p:pic>
      <p:pic>
        <p:nvPicPr>
          <p:cNvPr id="5" name="Resim 4"/>
          <p:cNvPicPr>
            <a:picLocks noChangeAspect="1"/>
          </p:cNvPicPr>
          <p:nvPr/>
        </p:nvPicPr>
        <p:blipFill rotWithShape="1">
          <a:blip r:embed="rId4"/>
          <a:srcRect t="6838" b="5294"/>
          <a:stretch/>
        </p:blipFill>
        <p:spPr>
          <a:xfrm>
            <a:off x="4232874" y="4874535"/>
            <a:ext cx="3263600" cy="1069065"/>
          </a:xfrm>
          <a:prstGeom prst="rect">
            <a:avLst/>
          </a:prstGeom>
        </p:spPr>
      </p:pic>
    </p:spTree>
    <p:extLst>
      <p:ext uri="{BB962C8B-B14F-4D97-AF65-F5344CB8AC3E}">
        <p14:creationId xmlns:p14="http://schemas.microsoft.com/office/powerpoint/2010/main" val="45736959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93848"/>
            <a:ext cx="9905999" cy="3541714"/>
          </a:xfrm>
        </p:spPr>
        <p:txBody>
          <a:bodyPr>
            <a:normAutofit/>
          </a:bodyPr>
          <a:lstStyle/>
          <a:p>
            <a:r>
              <a:rPr lang="en-US" dirty="0"/>
              <a:t>License Plate Recognition System offers a solution that has been needed in recent years and necessary steps can be taken for the operation of an efficient smart transportation network. </a:t>
            </a:r>
            <a:endParaRPr lang="tr-TR" dirty="0"/>
          </a:p>
          <a:p>
            <a:endParaRPr lang="tr-TR" dirty="0"/>
          </a:p>
        </p:txBody>
      </p:sp>
      <p:pic>
        <p:nvPicPr>
          <p:cNvPr id="3078" name="Picture 6" descr="ANPR: Automatic number plate recognition | Jenopti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50701" y="3138119"/>
            <a:ext cx="3743507" cy="3380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1556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54520"/>
            <a:ext cx="9905999" cy="3541714"/>
          </a:xfrm>
        </p:spPr>
        <p:txBody>
          <a:bodyPr>
            <a:normAutofit/>
          </a:bodyPr>
          <a:lstStyle/>
          <a:p>
            <a:r>
              <a:rPr lang="en-US" dirty="0"/>
              <a:t>This system consists of vehicle detection, license plate recognition. In the License Plate Recognition System project, deep learning methods are used for vehicle detection. For license plate recognition, it is ensured that the license plates of the vehicles are detected and the license plates are read by using image processing and OCR methods.</a:t>
            </a:r>
            <a:endParaRPr lang="tr-TR" dirty="0"/>
          </a:p>
        </p:txBody>
      </p:sp>
      <p:pic>
        <p:nvPicPr>
          <p:cNvPr id="4098" name="Picture 2" descr="Vision AI powered Automatic Number Plate Recognition (ANPR) for Japan |  ignitarium.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3894702"/>
            <a:ext cx="5546565" cy="2702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64590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Technology</a:t>
            </a:r>
            <a:r>
              <a:rPr lang="tr-TR" dirty="0"/>
              <a:t> </a:t>
            </a:r>
            <a:r>
              <a:rPr lang="tr-TR" dirty="0" err="1"/>
              <a:t>Used</a:t>
            </a:r>
            <a:r>
              <a:rPr lang="tr-TR" dirty="0"/>
              <a:t> </a:t>
            </a:r>
          </a:p>
        </p:txBody>
      </p:sp>
      <p:sp>
        <p:nvSpPr>
          <p:cNvPr id="3" name="İçerik Yer Tutucusu 2"/>
          <p:cNvSpPr>
            <a:spLocks noGrp="1"/>
          </p:cNvSpPr>
          <p:nvPr>
            <p:ph idx="1"/>
          </p:nvPr>
        </p:nvSpPr>
        <p:spPr>
          <a:xfrm>
            <a:off x="1141412" y="1986116"/>
            <a:ext cx="9905999" cy="4601497"/>
          </a:xfrm>
        </p:spPr>
        <p:txBody>
          <a:bodyPr>
            <a:noAutofit/>
          </a:bodyPr>
          <a:lstStyle/>
          <a:p>
            <a:pPr lvl="1"/>
            <a:endParaRPr lang="tr-TR" sz="2400" dirty="0" smtClean="0"/>
          </a:p>
          <a:p>
            <a:pPr lvl="1"/>
            <a:r>
              <a:rPr lang="tr-TR" sz="2400" dirty="0" err="1" smtClean="0"/>
              <a:t>Python</a:t>
            </a:r>
            <a:endParaRPr lang="tr-TR" sz="2400" dirty="0" smtClean="0"/>
          </a:p>
          <a:p>
            <a:pPr lvl="1"/>
            <a:r>
              <a:rPr lang="tr-TR" sz="2400" dirty="0" err="1" smtClean="0"/>
              <a:t>Tesseract</a:t>
            </a:r>
            <a:r>
              <a:rPr lang="tr-TR" sz="2400" dirty="0" smtClean="0"/>
              <a:t> – </a:t>
            </a:r>
            <a:r>
              <a:rPr lang="tr-TR" sz="2400" dirty="0" err="1" smtClean="0"/>
              <a:t>The</a:t>
            </a:r>
            <a:r>
              <a:rPr lang="tr-TR" sz="2400" dirty="0" smtClean="0"/>
              <a:t> </a:t>
            </a:r>
            <a:r>
              <a:rPr lang="tr-TR" sz="2400" dirty="0" err="1" smtClean="0"/>
              <a:t>optical</a:t>
            </a:r>
            <a:r>
              <a:rPr lang="tr-TR" sz="2400" dirty="0" smtClean="0"/>
              <a:t> </a:t>
            </a:r>
            <a:r>
              <a:rPr lang="tr-TR" sz="2400" dirty="0" err="1" smtClean="0"/>
              <a:t>character</a:t>
            </a:r>
            <a:r>
              <a:rPr lang="tr-TR" sz="2400" dirty="0" smtClean="0"/>
              <a:t> </a:t>
            </a:r>
            <a:r>
              <a:rPr lang="tr-TR" sz="2400" dirty="0" err="1" smtClean="0"/>
              <a:t>recognition</a:t>
            </a:r>
            <a:r>
              <a:rPr lang="tr-TR" sz="2400" dirty="0" smtClean="0"/>
              <a:t> engine </a:t>
            </a:r>
          </a:p>
          <a:p>
            <a:pPr lvl="1"/>
            <a:r>
              <a:rPr lang="tr-TR" sz="2400" dirty="0" err="1" smtClean="0"/>
              <a:t>OpenCV</a:t>
            </a:r>
            <a:r>
              <a:rPr lang="tr-TR" sz="2400" dirty="0" smtClean="0"/>
              <a:t> - </a:t>
            </a:r>
            <a:r>
              <a:rPr lang="tr-TR" sz="2400" dirty="0" err="1" smtClean="0"/>
              <a:t>The</a:t>
            </a:r>
            <a:r>
              <a:rPr lang="tr-TR" sz="2400" dirty="0" smtClean="0"/>
              <a:t> </a:t>
            </a:r>
            <a:r>
              <a:rPr lang="tr-TR" sz="2400" dirty="0" err="1" smtClean="0"/>
              <a:t>libray</a:t>
            </a:r>
            <a:r>
              <a:rPr lang="tr-TR" sz="2400" dirty="0" smtClean="0"/>
              <a:t> </a:t>
            </a:r>
            <a:r>
              <a:rPr lang="tr-TR" sz="2400" dirty="0" err="1" smtClean="0"/>
              <a:t>for</a:t>
            </a:r>
            <a:r>
              <a:rPr lang="tr-TR" sz="2400" dirty="0" smtClean="0"/>
              <a:t> </a:t>
            </a:r>
            <a:r>
              <a:rPr lang="tr-TR" sz="2400" dirty="0" err="1"/>
              <a:t>l</a:t>
            </a:r>
            <a:r>
              <a:rPr lang="tr-TR" sz="2400" dirty="0" err="1" smtClean="0"/>
              <a:t>icense</a:t>
            </a:r>
            <a:r>
              <a:rPr lang="tr-TR" sz="2400" dirty="0" smtClean="0"/>
              <a:t> </a:t>
            </a:r>
            <a:r>
              <a:rPr lang="tr-TR" sz="2400" dirty="0" err="1"/>
              <a:t>p</a:t>
            </a:r>
            <a:r>
              <a:rPr lang="tr-TR" sz="2400" dirty="0" err="1" smtClean="0"/>
              <a:t>late</a:t>
            </a:r>
            <a:r>
              <a:rPr lang="tr-TR" sz="2400" dirty="0" smtClean="0"/>
              <a:t> </a:t>
            </a:r>
            <a:r>
              <a:rPr lang="tr-TR" sz="2400" dirty="0" err="1"/>
              <a:t>d</a:t>
            </a:r>
            <a:r>
              <a:rPr lang="tr-TR" sz="2400" dirty="0" err="1" smtClean="0"/>
              <a:t>etection</a:t>
            </a:r>
            <a:r>
              <a:rPr lang="tr-TR" sz="2400" dirty="0" smtClean="0"/>
              <a:t> </a:t>
            </a:r>
            <a:r>
              <a:rPr lang="tr-TR" sz="2400" dirty="0" err="1" smtClean="0"/>
              <a:t>and</a:t>
            </a:r>
            <a:r>
              <a:rPr lang="tr-TR" sz="2400" dirty="0" smtClean="0"/>
              <a:t> </a:t>
            </a:r>
            <a:r>
              <a:rPr lang="tr-TR" sz="2400" dirty="0" err="1" smtClean="0"/>
              <a:t>character</a:t>
            </a:r>
            <a:r>
              <a:rPr lang="tr-TR" sz="2400" dirty="0" smtClean="0"/>
              <a:t> </a:t>
            </a:r>
            <a:r>
              <a:rPr lang="tr-TR" sz="2400" dirty="0" err="1" smtClean="0"/>
              <a:t>segmentation</a:t>
            </a:r>
            <a:endParaRPr lang="tr-TR" sz="2400" dirty="0" smtClean="0"/>
          </a:p>
        </p:txBody>
      </p:sp>
      <p:pic>
        <p:nvPicPr>
          <p:cNvPr id="1028" name="Picture 4" descr="Python (programming language)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25099" y="2664990"/>
            <a:ext cx="367030" cy="36703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Dosya:OpenCV Logo with text svg version.sv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1343" y="4021059"/>
            <a:ext cx="420101" cy="517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63480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Devr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1_Devre">
  <a:themeElements>
    <a:clrScheme name="Devre">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Entegral</Template>
  <TotalTime>522</TotalTime>
  <Words>446</Words>
  <Application>Microsoft Office PowerPoint</Application>
  <PresentationFormat>Geniş ekran</PresentationFormat>
  <Paragraphs>85</Paragraphs>
  <Slides>18</Slides>
  <Notes>1</Notes>
  <HiddenSlides>0</HiddenSlides>
  <MMClips>0</MMClips>
  <ScaleCrop>false</ScaleCrop>
  <HeadingPairs>
    <vt:vector size="6" baseType="variant">
      <vt:variant>
        <vt:lpstr>Kullanılan Yazı Tipleri</vt:lpstr>
      </vt:variant>
      <vt:variant>
        <vt:i4>4</vt:i4>
      </vt:variant>
      <vt:variant>
        <vt:lpstr>Tema</vt:lpstr>
      </vt:variant>
      <vt:variant>
        <vt:i4>2</vt:i4>
      </vt:variant>
      <vt:variant>
        <vt:lpstr>Slayt Başlıkları</vt:lpstr>
      </vt:variant>
      <vt:variant>
        <vt:i4>18</vt:i4>
      </vt:variant>
    </vt:vector>
  </HeadingPairs>
  <TitlesOfParts>
    <vt:vector size="24" baseType="lpstr">
      <vt:lpstr>Arial</vt:lpstr>
      <vt:lpstr>Calibri</vt:lpstr>
      <vt:lpstr>Trebuchet MS</vt:lpstr>
      <vt:lpstr>Tw Cen MT</vt:lpstr>
      <vt:lpstr>Devre</vt:lpstr>
      <vt:lpstr>1_Devre</vt:lpstr>
      <vt:lpstr>CENG 408  lıcence plate recognıtıon system Project presentatıon</vt:lpstr>
      <vt:lpstr>CONTENTS</vt:lpstr>
      <vt:lpstr>PrOBLEM</vt:lpstr>
      <vt:lpstr>Analysıs – Methods of Lıcence Plate Recognıtıon System </vt:lpstr>
      <vt:lpstr>Analysıs – Methods of Lıcence Plate Recognıtıon System </vt:lpstr>
      <vt:lpstr>SIMILAR PROJECTS</vt:lpstr>
      <vt:lpstr>SOLUTION</vt:lpstr>
      <vt:lpstr>SOLUTION</vt:lpstr>
      <vt:lpstr>Technology Used </vt:lpstr>
      <vt:lpstr>WORKING PRINCIPLE OF LICENCE PLATE RECOGNITION SYSTEM</vt:lpstr>
      <vt:lpstr>PowerPoint Sunusu</vt:lpstr>
      <vt:lpstr>PowerPoint Sunusu</vt:lpstr>
      <vt:lpstr>WORK DISTRIBUTION</vt:lpstr>
      <vt:lpstr>Work plan</vt:lpstr>
      <vt:lpstr>ESP32 CAM</vt:lpstr>
      <vt:lpstr>conclusıon</vt:lpstr>
      <vt:lpstr>DEMO</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user</dc:creator>
  <cp:lastModifiedBy>user</cp:lastModifiedBy>
  <cp:revision>87</cp:revision>
  <cp:lastPrinted>2022-01-22T10:05:19Z</cp:lastPrinted>
  <dcterms:created xsi:type="dcterms:W3CDTF">2022-01-21T17:16:51Z</dcterms:created>
  <dcterms:modified xsi:type="dcterms:W3CDTF">2022-06-12T21:51:10Z</dcterms:modified>
</cp:coreProperties>
</file>

<file path=docProps/thumbnail.jpeg>
</file>